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353" r:id="rId5"/>
    <p:sldId id="388" r:id="rId6"/>
    <p:sldId id="391" r:id="rId7"/>
    <p:sldId id="390" r:id="rId8"/>
    <p:sldId id="39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3649" autoAdjust="0"/>
  </p:normalViewPr>
  <p:slideViewPr>
    <p:cSldViewPr snapToGrid="0">
      <p:cViewPr varScale="1">
        <p:scale>
          <a:sx n="69" d="100"/>
          <a:sy n="69" d="100"/>
        </p:scale>
        <p:origin x="179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4A0F8-F625-45A3-AECE-F0FBC80A4BC0}" type="datetimeFigureOut">
              <a:rPr lang="en-US" smtClean="0"/>
              <a:t>3/25/2024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CB8B5-205A-443C-B47E-4F16C0620EEA}" type="slidenum">
              <a:rPr lang="en-US" smtClean="0"/>
              <a:t>‹#›</a:t>
            </a:fld>
            <a:endParaRPr lang="en-US"/>
          </a:p>
        </p:txBody>
      </p:sp>
    </p:spTree>
    <p:extLst>
      <p:ext uri="{BB962C8B-B14F-4D97-AF65-F5344CB8AC3E}">
        <p14:creationId xmlns:p14="http://schemas.microsoft.com/office/powerpoint/2010/main" val="121059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a:lstStyle/>
          <a:p>
            <a:pPr>
              <a:defRPr/>
            </a:pPr>
            <a:fld id="{8F3170FD-C472-4DD8-B810-E69DAF2759EF}" type="slidenum">
              <a:rPr lang="en-US"/>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C19F83E-61B7-83F8-DC5A-3B2257C753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4588" indent="-228600" defTabSz="927100">
              <a:spcBef>
                <a:spcPct val="30000"/>
              </a:spcBef>
              <a:defRPr sz="1200">
                <a:solidFill>
                  <a:schemeClr val="tx1"/>
                </a:solidFill>
                <a:latin typeface="Arial" panose="020B0604020202020204" pitchFamily="34" charset="0"/>
              </a:defRPr>
            </a:lvl3pPr>
            <a:lvl4pPr marL="1601788" indent="-228600" defTabSz="927100">
              <a:spcBef>
                <a:spcPct val="30000"/>
              </a:spcBef>
              <a:defRPr sz="1200">
                <a:solidFill>
                  <a:schemeClr val="tx1"/>
                </a:solidFill>
                <a:latin typeface="Arial" panose="020B0604020202020204" pitchFamily="34" charset="0"/>
              </a:defRPr>
            </a:lvl4pPr>
            <a:lvl5pPr marL="2058988" indent="-228600" defTabSz="927100">
              <a:spcBef>
                <a:spcPct val="30000"/>
              </a:spcBef>
              <a:defRPr sz="1200">
                <a:solidFill>
                  <a:schemeClr val="tx1"/>
                </a:solidFill>
                <a:latin typeface="Arial" panose="020B0604020202020204" pitchFamily="34" charset="0"/>
              </a:defRPr>
            </a:lvl5pPr>
            <a:lvl6pPr marL="2516188"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3388"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30588"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7788"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CB21A9-E745-4463-9003-3E1DD13D4D03}" type="slidenum">
              <a:rPr lang="en-US" altLang="en-US" smtClean="0"/>
              <a:pPr>
                <a:spcBef>
                  <a:spcPct val="0"/>
                </a:spcBef>
              </a:pPr>
              <a:t>2</a:t>
            </a:fld>
            <a:endParaRPr lang="en-US" altLang="en-US"/>
          </a:p>
        </p:txBody>
      </p:sp>
      <p:sp>
        <p:nvSpPr>
          <p:cNvPr id="46083" name="Rectangle 2">
            <a:extLst>
              <a:ext uri="{FF2B5EF4-FFF2-40B4-BE49-F238E27FC236}">
                <a16:creationId xmlns:a16="http://schemas.microsoft.com/office/drawing/2014/main" id="{727F9BC9-9FF0-E7A0-175E-20351249A7A8}"/>
              </a:ext>
            </a:extLst>
          </p:cNvPr>
          <p:cNvSpPr>
            <a:spLocks noRot="1" noChangeArrowheads="1" noTextEdit="1"/>
          </p:cNvSpPr>
          <p:nvPr>
            <p:ph type="sldImg"/>
          </p:nvPr>
        </p:nvSpPr>
        <p:spPr>
          <a:xfrm>
            <a:off x="1227138" y="681038"/>
            <a:ext cx="4646612" cy="3481387"/>
          </a:xfrm>
          <a:ln/>
        </p:spPr>
      </p:sp>
      <p:sp>
        <p:nvSpPr>
          <p:cNvPr id="46084" name="Rectangle 3">
            <a:extLst>
              <a:ext uri="{FF2B5EF4-FFF2-40B4-BE49-F238E27FC236}">
                <a16:creationId xmlns:a16="http://schemas.microsoft.com/office/drawing/2014/main" id="{61D1A82E-5015-1415-F2B9-B6E7408827C1}"/>
              </a:ext>
            </a:extLst>
          </p:cNvPr>
          <p:cNvSpPr>
            <a:spLocks noGrp="1" noChangeArrowheads="1"/>
          </p:cNvSpPr>
          <p:nvPr>
            <p:ph type="body" idx="1"/>
          </p:nvPr>
        </p:nvSpPr>
        <p:spPr>
          <a:xfrm>
            <a:off x="906463" y="4389438"/>
            <a:ext cx="5210175" cy="4237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Coast Guard men and women of the Ninth District are dedicated to year-round service to the people of the Great Lakes.  Our regional headquarters is here in Cleveland, and we oversee four sectors that span the U. S. Great Lakes.  Our sector offices are located in the great midwestern cities of Buffalo, Detroit, Milwaukee and Sault Ste. Marie.  Together we supervise the activities of 46 multi-mission stations, 9 cutters, 2 air stations, 2 air facilities, 4 marine safety units, 2 marine safety detachments and a variety of other units.  Our strength is truly our people, including active duty, Reserve, civilian and Auxiliary, who live by our core values of honor, respect and devotion to duty.  Under the leadership of the district commander, Rear Admiral Peter Neffenger., we embrace his watch words of service, leadership and opportunity.</a:t>
            </a:r>
          </a:p>
          <a:p>
            <a:pPr eaLnBrk="1" hangingPunct="1"/>
            <a:endParaRPr lang="en-US" altLang="en-US"/>
          </a:p>
          <a:p>
            <a:pPr eaLnBrk="1" hangingPunct="1"/>
            <a:r>
              <a:rPr lang="en-US" altLang="en-US"/>
              <a:t>RESOURCES:</a:t>
            </a:r>
          </a:p>
          <a:p>
            <a:pPr eaLnBrk="1" hangingPunct="1"/>
            <a:r>
              <a:rPr lang="en-US" altLang="en-US"/>
              <a:t>10 HH-65C helicopters</a:t>
            </a:r>
          </a:p>
          <a:p>
            <a:pPr eaLnBrk="1" hangingPunct="1"/>
            <a:r>
              <a:rPr lang="en-US" altLang="en-US"/>
              <a:t>187 boats (15 MLBs, 15 UTBs, 15 UTMs, 36 RB-S, 32 UTL, 7 SPC, 5 BUSL, 10 TANB, 29 SKI, 25 cutter)</a:t>
            </a:r>
          </a:p>
          <a:p>
            <a:pPr eaLnBrk="1" hangingPunct="1"/>
            <a:r>
              <a:rPr lang="en-US" altLang="en-US"/>
              <a:t>9 cutters</a:t>
            </a:r>
          </a:p>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Lato" panose="020F0502020204030203" pitchFamily="34" charset="0"/>
              </a:rPr>
              <a:t>The Great Lakes fishery is worth more than $7 billion annually and cooperative fishery management sustains that economically and socially important element of Great Lakes ecosystems.</a:t>
            </a:r>
            <a:r>
              <a:rPr lang="en-US" b="0" i="0" dirty="0">
                <a:solidFill>
                  <a:schemeClr val="tx1"/>
                </a:solidFill>
                <a:effectLst/>
                <a:latin typeface="+mn-lt"/>
              </a:rPr>
              <a:t>  </a:t>
            </a:r>
            <a:r>
              <a:rPr lang="en-US" b="0" i="0" dirty="0">
                <a:solidFill>
                  <a:srgbClr val="333333"/>
                </a:solidFill>
                <a:effectLst/>
                <a:latin typeface="Lato" panose="020F0502020204030203" pitchFamily="34" charset="0"/>
              </a:rPr>
              <a:t>Fisheries of the Great Lakes are managed by provincial, state, and tribal agencies, with support from the Canadian and U. S. federal governments.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Lato" panose="020F0502020204030203" pitchFamily="34" charset="0"/>
            </a:endParaRPr>
          </a:p>
        </p:txBody>
      </p:sp>
      <p:sp>
        <p:nvSpPr>
          <p:cNvPr id="4" name="Slide Number Placeholder 3"/>
          <p:cNvSpPr>
            <a:spLocks noGrp="1"/>
          </p:cNvSpPr>
          <p:nvPr>
            <p:ph type="sldNum" sz="quarter" idx="5"/>
          </p:nvPr>
        </p:nvSpPr>
        <p:spPr/>
        <p:txBody>
          <a:bodyPr/>
          <a:lstStyle/>
          <a:p>
            <a:fld id="{1D5CB8B5-205A-443C-B47E-4F16C0620EEA}" type="slidenum">
              <a:rPr lang="en-US" smtClean="0"/>
              <a:t>3</a:t>
            </a:fld>
            <a:endParaRPr lang="en-US"/>
          </a:p>
        </p:txBody>
      </p:sp>
    </p:spTree>
    <p:extLst>
      <p:ext uri="{BB962C8B-B14F-4D97-AF65-F5344CB8AC3E}">
        <p14:creationId xmlns:p14="http://schemas.microsoft.com/office/powerpoint/2010/main" val="1432638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there are currently 318 active commercial fishing licenses, there are a total of 469 commercial fishing vessels in the Great Lakes, 286 of which are tribally owned.  The overwhelming majority of our 469 fishing vessels, are in Sector Sault Ste Marie’s AOR (362).</a:t>
            </a:r>
          </a:p>
          <a:p>
            <a:endParaRPr lang="en-US" dirty="0"/>
          </a:p>
        </p:txBody>
      </p:sp>
      <p:sp>
        <p:nvSpPr>
          <p:cNvPr id="4" name="Slide Number Placeholder 3"/>
          <p:cNvSpPr>
            <a:spLocks noGrp="1"/>
          </p:cNvSpPr>
          <p:nvPr>
            <p:ph type="sldNum" sz="quarter" idx="5"/>
          </p:nvPr>
        </p:nvSpPr>
        <p:spPr/>
        <p:txBody>
          <a:bodyPr/>
          <a:lstStyle/>
          <a:p>
            <a:fld id="{1D5CB8B5-205A-443C-B47E-4F16C0620EEA}" type="slidenum">
              <a:rPr lang="en-US" smtClean="0"/>
              <a:t>4</a:t>
            </a:fld>
            <a:endParaRPr lang="en-US"/>
          </a:p>
        </p:txBody>
      </p:sp>
    </p:spTree>
    <p:extLst>
      <p:ext uri="{BB962C8B-B14F-4D97-AF65-F5344CB8AC3E}">
        <p14:creationId xmlns:p14="http://schemas.microsoft.com/office/powerpoint/2010/main" val="13893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5CB8B5-205A-443C-B47E-4F16C0620EEA}" type="slidenum">
              <a:rPr lang="en-US" smtClean="0"/>
              <a:t>5</a:t>
            </a:fld>
            <a:endParaRPr lang="en-US"/>
          </a:p>
        </p:txBody>
      </p:sp>
    </p:spTree>
    <p:extLst>
      <p:ext uri="{BB962C8B-B14F-4D97-AF65-F5344CB8AC3E}">
        <p14:creationId xmlns:p14="http://schemas.microsoft.com/office/powerpoint/2010/main" val="264467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5BF550-8650-43C2-8B45-112421502D2E}"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AAC70-DE04-44C4-BCB0-411285C8721A}" type="slidenum">
              <a:rPr lang="en-US" smtClean="0"/>
              <a:t>‹#›</a:t>
            </a:fld>
            <a:endParaRPr lang="en-US"/>
          </a:p>
        </p:txBody>
      </p:sp>
    </p:spTree>
    <p:extLst>
      <p:ext uri="{BB962C8B-B14F-4D97-AF65-F5344CB8AC3E}">
        <p14:creationId xmlns:p14="http://schemas.microsoft.com/office/powerpoint/2010/main" val="234469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5BF550-8650-43C2-8B45-112421502D2E}"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AAC70-DE04-44C4-BCB0-411285C8721A}" type="slidenum">
              <a:rPr lang="en-US" smtClean="0"/>
              <a:t>‹#›</a:t>
            </a:fld>
            <a:endParaRPr lang="en-US"/>
          </a:p>
        </p:txBody>
      </p:sp>
    </p:spTree>
    <p:extLst>
      <p:ext uri="{BB962C8B-B14F-4D97-AF65-F5344CB8AC3E}">
        <p14:creationId xmlns:p14="http://schemas.microsoft.com/office/powerpoint/2010/main" val="26785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5BF550-8650-43C2-8B45-112421502D2E}"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AAC70-DE04-44C4-BCB0-411285C8721A}" type="slidenum">
              <a:rPr lang="en-US" smtClean="0"/>
              <a:t>‹#›</a:t>
            </a:fld>
            <a:endParaRPr lang="en-US"/>
          </a:p>
        </p:txBody>
      </p:sp>
    </p:spTree>
    <p:extLst>
      <p:ext uri="{BB962C8B-B14F-4D97-AF65-F5344CB8AC3E}">
        <p14:creationId xmlns:p14="http://schemas.microsoft.com/office/powerpoint/2010/main" val="91817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5BF550-8650-43C2-8B45-112421502D2E}"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AAC70-DE04-44C4-BCB0-411285C8721A}" type="slidenum">
              <a:rPr lang="en-US" smtClean="0"/>
              <a:t>‹#›</a:t>
            </a:fld>
            <a:endParaRPr lang="en-US"/>
          </a:p>
        </p:txBody>
      </p:sp>
    </p:spTree>
    <p:extLst>
      <p:ext uri="{BB962C8B-B14F-4D97-AF65-F5344CB8AC3E}">
        <p14:creationId xmlns:p14="http://schemas.microsoft.com/office/powerpoint/2010/main" val="273701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5BF550-8650-43C2-8B45-112421502D2E}"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AAC70-DE04-44C4-BCB0-411285C8721A}" type="slidenum">
              <a:rPr lang="en-US" smtClean="0"/>
              <a:t>‹#›</a:t>
            </a:fld>
            <a:endParaRPr lang="en-US"/>
          </a:p>
        </p:txBody>
      </p:sp>
    </p:spTree>
    <p:extLst>
      <p:ext uri="{BB962C8B-B14F-4D97-AF65-F5344CB8AC3E}">
        <p14:creationId xmlns:p14="http://schemas.microsoft.com/office/powerpoint/2010/main" val="145305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5BF550-8650-43C2-8B45-112421502D2E}"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AAC70-DE04-44C4-BCB0-411285C8721A}" type="slidenum">
              <a:rPr lang="en-US" smtClean="0"/>
              <a:t>‹#›</a:t>
            </a:fld>
            <a:endParaRPr lang="en-US"/>
          </a:p>
        </p:txBody>
      </p:sp>
    </p:spTree>
    <p:extLst>
      <p:ext uri="{BB962C8B-B14F-4D97-AF65-F5344CB8AC3E}">
        <p14:creationId xmlns:p14="http://schemas.microsoft.com/office/powerpoint/2010/main" val="9197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5BF550-8650-43C2-8B45-112421502D2E}"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AAC70-DE04-44C4-BCB0-411285C8721A}" type="slidenum">
              <a:rPr lang="en-US" smtClean="0"/>
              <a:t>‹#›</a:t>
            </a:fld>
            <a:endParaRPr lang="en-US"/>
          </a:p>
        </p:txBody>
      </p:sp>
    </p:spTree>
    <p:extLst>
      <p:ext uri="{BB962C8B-B14F-4D97-AF65-F5344CB8AC3E}">
        <p14:creationId xmlns:p14="http://schemas.microsoft.com/office/powerpoint/2010/main" val="173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5BF550-8650-43C2-8B45-112421502D2E}"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AAC70-DE04-44C4-BCB0-411285C8721A}" type="slidenum">
              <a:rPr lang="en-US" smtClean="0"/>
              <a:t>‹#›</a:t>
            </a:fld>
            <a:endParaRPr lang="en-US"/>
          </a:p>
        </p:txBody>
      </p:sp>
    </p:spTree>
    <p:extLst>
      <p:ext uri="{BB962C8B-B14F-4D97-AF65-F5344CB8AC3E}">
        <p14:creationId xmlns:p14="http://schemas.microsoft.com/office/powerpoint/2010/main" val="215078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5BF550-8650-43C2-8B45-112421502D2E}" type="datetimeFigureOut">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AAC70-DE04-44C4-BCB0-411285C8721A}" type="slidenum">
              <a:rPr lang="en-US" smtClean="0"/>
              <a:t>‹#›</a:t>
            </a:fld>
            <a:endParaRPr lang="en-US"/>
          </a:p>
        </p:txBody>
      </p:sp>
    </p:spTree>
    <p:extLst>
      <p:ext uri="{BB962C8B-B14F-4D97-AF65-F5344CB8AC3E}">
        <p14:creationId xmlns:p14="http://schemas.microsoft.com/office/powerpoint/2010/main" val="79046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5BF550-8650-43C2-8B45-112421502D2E}"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AAC70-DE04-44C4-BCB0-411285C8721A}" type="slidenum">
              <a:rPr lang="en-US" smtClean="0"/>
              <a:t>‹#›</a:t>
            </a:fld>
            <a:endParaRPr lang="en-US"/>
          </a:p>
        </p:txBody>
      </p:sp>
    </p:spTree>
    <p:extLst>
      <p:ext uri="{BB962C8B-B14F-4D97-AF65-F5344CB8AC3E}">
        <p14:creationId xmlns:p14="http://schemas.microsoft.com/office/powerpoint/2010/main" val="65678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5BF550-8650-43C2-8B45-112421502D2E}"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AAC70-DE04-44C4-BCB0-411285C8721A}" type="slidenum">
              <a:rPr lang="en-US" smtClean="0"/>
              <a:t>‹#›</a:t>
            </a:fld>
            <a:endParaRPr lang="en-US"/>
          </a:p>
        </p:txBody>
      </p:sp>
    </p:spTree>
    <p:extLst>
      <p:ext uri="{BB962C8B-B14F-4D97-AF65-F5344CB8AC3E}">
        <p14:creationId xmlns:p14="http://schemas.microsoft.com/office/powerpoint/2010/main" val="41421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BF550-8650-43C2-8B45-112421502D2E}" type="datetimeFigureOut">
              <a:rPr lang="en-US" smtClean="0"/>
              <a:t>3/25/2024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AAC70-DE04-44C4-BCB0-411285C8721A}" type="slidenum">
              <a:rPr lang="en-US" smtClean="0"/>
              <a:t>‹#›</a:t>
            </a:fld>
            <a:endParaRPr lang="en-US"/>
          </a:p>
        </p:txBody>
      </p:sp>
    </p:spTree>
    <p:extLst>
      <p:ext uri="{BB962C8B-B14F-4D97-AF65-F5344CB8AC3E}">
        <p14:creationId xmlns:p14="http://schemas.microsoft.com/office/powerpoint/2010/main" val="1593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Nicole.D.Auth@uscg.mi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Mark.D.Bobal@uscg.m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F2268DB3-783F-03DF-1A37-46723E5CE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780" y="-41324"/>
            <a:ext cx="5096218" cy="555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2" y="-11112"/>
            <a:ext cx="4117975" cy="5045691"/>
          </a:xfrm>
          <a:prstGeom prst="rect">
            <a:avLst/>
          </a:prstGeom>
          <a:solidFill>
            <a:schemeClr val="accent1">
              <a:lumMod val="50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2" y="4805363"/>
            <a:ext cx="9144000" cy="2068512"/>
          </a:xfrm>
          <a:prstGeom prst="rect">
            <a:avLst/>
          </a:prstGeom>
          <a:solidFill>
            <a:srgbClr val="464D5E"/>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Rectangle 36"/>
          <p:cNvSpPr/>
          <p:nvPr/>
        </p:nvSpPr>
        <p:spPr>
          <a:xfrm>
            <a:off x="4756916" y="5128448"/>
            <a:ext cx="3748141" cy="1323439"/>
          </a:xfrm>
          <a:prstGeom prst="rect">
            <a:avLst/>
          </a:prstGeom>
          <a:noFill/>
          <a:ln>
            <a:noFill/>
          </a:ln>
        </p:spPr>
        <p:txBody>
          <a:bodyPr wrap="none">
            <a:spAutoFit/>
          </a:bodyPr>
          <a:lstStyle/>
          <a:p>
            <a:pPr algn="ctr">
              <a:defRPr/>
            </a:pPr>
            <a:r>
              <a:rPr lang="en-US" sz="3200" b="1" spc="-150" dirty="0">
                <a:ln w="12700">
                  <a:noFill/>
                  <a:prstDash val="solid"/>
                </a:ln>
                <a:solidFill>
                  <a:schemeClr val="bg1"/>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CDR Nicole Auth</a:t>
            </a:r>
          </a:p>
          <a:p>
            <a:pPr algn="ctr">
              <a:defRPr/>
            </a:pPr>
            <a:r>
              <a:rPr lang="en-US" sz="2400" b="1" spc="-150" dirty="0">
                <a:ln w="12700">
                  <a:noFill/>
                  <a:prstDash val="solid"/>
                </a:ln>
                <a:solidFill>
                  <a:schemeClr val="bg1"/>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Ninth Coast Guard District</a:t>
            </a:r>
          </a:p>
          <a:p>
            <a:pPr algn="ctr">
              <a:defRPr/>
            </a:pPr>
            <a:r>
              <a:rPr lang="en-US" sz="2400" b="1" spc="-150" dirty="0">
                <a:ln w="12700">
                  <a:noFill/>
                  <a:prstDash val="solid"/>
                </a:ln>
                <a:solidFill>
                  <a:schemeClr val="bg1"/>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Inspections &amp; Investigations</a:t>
            </a:r>
          </a:p>
        </p:txBody>
      </p:sp>
      <p:sp>
        <p:nvSpPr>
          <p:cNvPr id="4107" name="Rectangle 25"/>
          <p:cNvSpPr>
            <a:spLocks noChangeArrowheads="1"/>
          </p:cNvSpPr>
          <p:nvPr/>
        </p:nvSpPr>
        <p:spPr bwMode="auto">
          <a:xfrm>
            <a:off x="964786" y="1220925"/>
            <a:ext cx="2165979" cy="492443"/>
          </a:xfrm>
          <a:prstGeom prst="rect">
            <a:avLst/>
          </a:prstGeom>
          <a:noFill/>
          <a:ln w="9525">
            <a:noFill/>
            <a:miter lim="800000"/>
            <a:headEnd/>
            <a:tailEnd/>
          </a:ln>
        </p:spPr>
        <p:txBody>
          <a:bodyPr wrap="none">
            <a:spAutoFit/>
          </a:bodyPr>
          <a:lstStyle/>
          <a:p>
            <a:pPr algn="ctr"/>
            <a:r>
              <a:rPr lang="en-US" sz="2600" b="1">
                <a:solidFill>
                  <a:schemeClr val="bg1"/>
                </a:solidFill>
                <a:latin typeface="Century Gothic" pitchFamily="34" charset="0"/>
                <a:ea typeface="MS PGothic" pitchFamily="34" charset="-128"/>
                <a:cs typeface="Tahoma" pitchFamily="34" charset="0"/>
              </a:rPr>
              <a:t>Ninth District</a:t>
            </a:r>
          </a:p>
        </p:txBody>
      </p:sp>
      <p:sp>
        <p:nvSpPr>
          <p:cNvPr id="2062" name="Rectangle 25"/>
          <p:cNvSpPr>
            <a:spLocks noChangeArrowheads="1"/>
          </p:cNvSpPr>
          <p:nvPr/>
        </p:nvSpPr>
        <p:spPr bwMode="auto">
          <a:xfrm>
            <a:off x="75922" y="613066"/>
            <a:ext cx="3964547" cy="607859"/>
          </a:xfrm>
          <a:prstGeom prst="rect">
            <a:avLst/>
          </a:prstGeom>
          <a:noFill/>
          <a:ln>
            <a:noFill/>
          </a:ln>
        </p:spPr>
        <p:txBody>
          <a:bodyPr wrap="none">
            <a:spAutoFit/>
          </a:bodyPr>
          <a:lstStyle/>
          <a:p>
            <a:pPr algn="ctr">
              <a:defRPr/>
            </a:pPr>
            <a:r>
              <a:rPr lang="en-US" sz="3350" b="1">
                <a:solidFill>
                  <a:schemeClr val="bg1"/>
                </a:solidFill>
                <a:latin typeface="Century Gothic" charset="0"/>
                <a:ea typeface="MS PGothic" charset="0"/>
                <a:cs typeface="Tahoma" charset="0"/>
              </a:rPr>
              <a:t>U.S.COAST GUARD</a:t>
            </a:r>
          </a:p>
        </p:txBody>
      </p:sp>
      <p:sp>
        <p:nvSpPr>
          <p:cNvPr id="4111" name="Rectangle 25"/>
          <p:cNvSpPr>
            <a:spLocks noChangeArrowheads="1"/>
          </p:cNvSpPr>
          <p:nvPr/>
        </p:nvSpPr>
        <p:spPr bwMode="auto">
          <a:xfrm>
            <a:off x="389053" y="5100955"/>
            <a:ext cx="3269675" cy="1477328"/>
          </a:xfrm>
          <a:prstGeom prst="rect">
            <a:avLst/>
          </a:prstGeom>
          <a:noFill/>
          <a:ln w="9525">
            <a:noFill/>
            <a:miter lim="800000"/>
            <a:headEnd/>
            <a:tailEnd/>
          </a:ln>
        </p:spPr>
        <p:txBody>
          <a:bodyPr wrap="square">
            <a:spAutoFit/>
          </a:bodyPr>
          <a:lstStyle/>
          <a:p>
            <a:pPr algn="ctr"/>
            <a:r>
              <a:rPr lang="en-US" b="1" dirty="0">
                <a:solidFill>
                  <a:schemeClr val="bg1"/>
                </a:solidFill>
                <a:latin typeface="Century Gothic" pitchFamily="34" charset="0"/>
                <a:cs typeface="Tahoma" pitchFamily="34" charset="0"/>
              </a:rPr>
              <a:t>NSFSAC Meeting</a:t>
            </a:r>
          </a:p>
          <a:p>
            <a:pPr algn="ctr"/>
            <a:endParaRPr lang="en-US" b="1" dirty="0">
              <a:solidFill>
                <a:schemeClr val="bg1"/>
              </a:solidFill>
              <a:latin typeface="Century Gothic" pitchFamily="34" charset="0"/>
              <a:cs typeface="Tahoma" pitchFamily="34" charset="0"/>
            </a:endParaRPr>
          </a:p>
          <a:p>
            <a:pPr algn="ctr"/>
            <a:r>
              <a:rPr lang="en-US" b="1">
                <a:solidFill>
                  <a:schemeClr val="bg1"/>
                </a:solidFill>
                <a:latin typeface="Century Gothic" pitchFamily="34" charset="0"/>
                <a:cs typeface="Tahoma" pitchFamily="34" charset="0"/>
              </a:rPr>
              <a:t>For Jacksonville, FLA</a:t>
            </a:r>
            <a:endParaRPr lang="en-US" b="1" dirty="0">
              <a:solidFill>
                <a:schemeClr val="bg1"/>
              </a:solidFill>
              <a:latin typeface="Century Gothic" pitchFamily="34" charset="0"/>
              <a:cs typeface="Tahoma" pitchFamily="34" charset="0"/>
            </a:endParaRPr>
          </a:p>
          <a:p>
            <a:pPr algn="ctr"/>
            <a:endParaRPr lang="en-US" b="1" dirty="0">
              <a:solidFill>
                <a:schemeClr val="bg1"/>
              </a:solidFill>
              <a:latin typeface="Century Gothic" pitchFamily="34" charset="0"/>
              <a:cs typeface="Tahoma" pitchFamily="34" charset="0"/>
            </a:endParaRPr>
          </a:p>
          <a:p>
            <a:pPr algn="ctr"/>
            <a:r>
              <a:rPr lang="en-US" b="1" dirty="0">
                <a:solidFill>
                  <a:schemeClr val="bg1"/>
                </a:solidFill>
                <a:latin typeface="Century Gothic" pitchFamily="34" charset="0"/>
                <a:cs typeface="Tahoma" pitchFamily="34" charset="0"/>
              </a:rPr>
              <a:t>April 2024</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69" y="1959765"/>
            <a:ext cx="3645244" cy="2683106"/>
          </a:xfrm>
          <a:prstGeom prst="rect">
            <a:avLst/>
          </a:prstGeom>
        </p:spPr>
      </p:pic>
      <p:cxnSp>
        <p:nvCxnSpPr>
          <p:cNvPr id="4" name="Straight Connector 3"/>
          <p:cNvCxnSpPr/>
          <p:nvPr/>
        </p:nvCxnSpPr>
        <p:spPr>
          <a:xfrm>
            <a:off x="4117975" y="4805363"/>
            <a:ext cx="0" cy="20685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F22E948-F3C4-99EF-FDC4-D84CD8D7E704}"/>
              </a:ext>
            </a:extLst>
          </p:cNvPr>
          <p:cNvSpPr>
            <a:spLocks noGrp="1" noChangeArrowheads="1"/>
          </p:cNvSpPr>
          <p:nvPr>
            <p:ph type="ctrTitle"/>
          </p:nvPr>
        </p:nvSpPr>
        <p:spPr/>
        <p:txBody>
          <a:bodyPr/>
          <a:lstStyle/>
          <a:p>
            <a:pPr eaLnBrk="1" hangingPunct="1"/>
            <a:endParaRPr lang="en-US" altLang="en-US"/>
          </a:p>
        </p:txBody>
      </p:sp>
      <p:sp>
        <p:nvSpPr>
          <p:cNvPr id="45059" name="Rectangle 3">
            <a:extLst>
              <a:ext uri="{FF2B5EF4-FFF2-40B4-BE49-F238E27FC236}">
                <a16:creationId xmlns:a16="http://schemas.microsoft.com/office/drawing/2014/main" id="{1C8C72BD-D768-F8F8-659A-31DA5E3B0D60}"/>
              </a:ext>
            </a:extLst>
          </p:cNvPr>
          <p:cNvSpPr>
            <a:spLocks noGrp="1" noChangeArrowheads="1"/>
          </p:cNvSpPr>
          <p:nvPr>
            <p:ph type="subTitle" idx="1"/>
          </p:nvPr>
        </p:nvSpPr>
        <p:spPr/>
        <p:txBody>
          <a:bodyPr/>
          <a:lstStyle/>
          <a:p>
            <a:pPr eaLnBrk="1" hangingPunct="1"/>
            <a:endParaRPr lang="en-US" altLang="en-US"/>
          </a:p>
        </p:txBody>
      </p:sp>
      <p:pic>
        <p:nvPicPr>
          <p:cNvPr id="45060" name="Picture 4" descr="D9 Keyhole 3">
            <a:extLst>
              <a:ext uri="{FF2B5EF4-FFF2-40B4-BE49-F238E27FC236}">
                <a16:creationId xmlns:a16="http://schemas.microsoft.com/office/drawing/2014/main" id="{E8FF570A-0D43-6455-1637-C2A8AAE79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a:extLst>
              <a:ext uri="{FF2B5EF4-FFF2-40B4-BE49-F238E27FC236}">
                <a16:creationId xmlns:a16="http://schemas.microsoft.com/office/drawing/2014/main" id="{FE6C0982-3851-EE49-0BDF-962CDB77B117}"/>
              </a:ext>
            </a:extLst>
          </p:cNvPr>
          <p:cNvSpPr>
            <a:spLocks noChangeArrowheads="1"/>
          </p:cNvSpPr>
          <p:nvPr/>
        </p:nvSpPr>
        <p:spPr bwMode="auto">
          <a:xfrm>
            <a:off x="228600" y="228600"/>
            <a:ext cx="80819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4400" dirty="0">
                <a:solidFill>
                  <a:srgbClr val="FFFF00"/>
                </a:solidFill>
              </a:rPr>
              <a:t>Ninth Coast Guard District</a:t>
            </a:r>
          </a:p>
        </p:txBody>
      </p:sp>
      <p:sp>
        <p:nvSpPr>
          <p:cNvPr id="199686" name="Text Box 6">
            <a:extLst>
              <a:ext uri="{FF2B5EF4-FFF2-40B4-BE49-F238E27FC236}">
                <a16:creationId xmlns:a16="http://schemas.microsoft.com/office/drawing/2014/main" id="{E733530D-CBFF-CB3A-81DB-479244E40F0F}"/>
              </a:ext>
            </a:extLst>
          </p:cNvPr>
          <p:cNvSpPr txBox="1">
            <a:spLocks noChangeArrowheads="1"/>
          </p:cNvSpPr>
          <p:nvPr/>
        </p:nvSpPr>
        <p:spPr bwMode="auto">
          <a:xfrm>
            <a:off x="5029200" y="2743200"/>
            <a:ext cx="4114800" cy="1687513"/>
          </a:xfrm>
          <a:prstGeom prst="rect">
            <a:avLst/>
          </a:prstGeom>
          <a:noFill/>
          <a:ln w="9525">
            <a:noFill/>
            <a:miter lim="800000"/>
            <a:headEnd/>
            <a:tailEnd/>
          </a:ln>
          <a:effectLst/>
        </p:spPr>
        <p:txBody>
          <a:bodyPr lIns="91353" tIns="45676" rIns="91353" bIns="45676">
            <a:spAutoFit/>
          </a:bodyPr>
          <a:lstStyle/>
          <a:p>
            <a:pPr algn="ctr">
              <a:defRPr/>
            </a:pPr>
            <a:r>
              <a:rPr lang="en-US" sz="1000" b="1" dirty="0">
                <a:solidFill>
                  <a:schemeClr val="accent1"/>
                </a:solidFill>
                <a:effectLst>
                  <a:outerShdw blurRad="38100" dist="38100" dir="2700000" algn="tl">
                    <a:srgbClr val="C0C0C0"/>
                  </a:outerShdw>
                </a:effectLst>
              </a:rPr>
              <a:t>PEOPLE</a:t>
            </a:r>
            <a:r>
              <a:rPr lang="en-US" b="1" dirty="0">
                <a:solidFill>
                  <a:schemeClr val="accent1"/>
                </a:solidFill>
                <a:effectLst>
                  <a:outerShdw blurRad="38100" dist="38100" dir="2700000" algn="tl">
                    <a:srgbClr val="C0C0C0"/>
                  </a:outerShdw>
                </a:effectLst>
              </a:rPr>
              <a:t> </a:t>
            </a:r>
          </a:p>
          <a:p>
            <a:pPr>
              <a:lnSpc>
                <a:spcPct val="120000"/>
              </a:lnSpc>
              <a:buFontTx/>
              <a:buChar char="•"/>
              <a:defRPr/>
            </a:pPr>
            <a:r>
              <a:rPr lang="en-US" b="1" dirty="0">
                <a:solidFill>
                  <a:schemeClr val="accent1"/>
                </a:solidFill>
                <a:effectLst>
                  <a:outerShdw blurRad="38100" dist="38100" dir="2700000" algn="tl">
                    <a:srgbClr val="C0C0C0"/>
                  </a:outerShdw>
                </a:effectLst>
              </a:rPr>
              <a:t>  </a:t>
            </a:r>
            <a:r>
              <a:rPr lang="en-US" b="1" dirty="0">
                <a:solidFill>
                  <a:srgbClr val="00B0F0"/>
                </a:solidFill>
                <a:effectLst>
                  <a:outerShdw blurRad="38100" dist="38100" dir="2700000" algn="tl">
                    <a:srgbClr val="C0C0C0"/>
                  </a:outerShdw>
                </a:effectLst>
              </a:rPr>
              <a:t>1,967 Active duty </a:t>
            </a:r>
          </a:p>
          <a:p>
            <a:pPr>
              <a:lnSpc>
                <a:spcPct val="120000"/>
              </a:lnSpc>
              <a:buFontTx/>
              <a:buChar char="•"/>
              <a:defRPr/>
            </a:pPr>
            <a:r>
              <a:rPr lang="en-US" b="1" dirty="0">
                <a:solidFill>
                  <a:srgbClr val="00B0F0"/>
                </a:solidFill>
                <a:effectLst>
                  <a:outerShdw blurRad="38100" dist="38100" dir="2700000" algn="tl">
                    <a:srgbClr val="C0C0C0"/>
                  </a:outerShdw>
                </a:effectLst>
              </a:rPr>
              <a:t>  97 Civilian</a:t>
            </a:r>
          </a:p>
          <a:p>
            <a:pPr>
              <a:lnSpc>
                <a:spcPct val="120000"/>
              </a:lnSpc>
              <a:buFontTx/>
              <a:buChar char="•"/>
              <a:defRPr/>
            </a:pPr>
            <a:r>
              <a:rPr lang="en-US" b="1" dirty="0">
                <a:solidFill>
                  <a:srgbClr val="00B0F0"/>
                </a:solidFill>
                <a:effectLst>
                  <a:outerShdw blurRad="38100" dist="38100" dir="2700000" algn="tl">
                    <a:srgbClr val="C0C0C0"/>
                  </a:outerShdw>
                </a:effectLst>
              </a:rPr>
              <a:t>  556 Reserve</a:t>
            </a:r>
          </a:p>
          <a:p>
            <a:pPr>
              <a:lnSpc>
                <a:spcPct val="120000"/>
              </a:lnSpc>
              <a:buFontTx/>
              <a:buChar char="•"/>
              <a:defRPr/>
            </a:pPr>
            <a:r>
              <a:rPr lang="en-US" b="1" dirty="0">
                <a:solidFill>
                  <a:srgbClr val="00B0F0"/>
                </a:solidFill>
                <a:effectLst>
                  <a:outerShdw blurRad="38100" dist="38100" dir="2700000" algn="tl">
                    <a:srgbClr val="C0C0C0"/>
                  </a:outerShdw>
                </a:effectLst>
              </a:rPr>
              <a:t>  3,900 Auxiliary</a:t>
            </a:r>
          </a:p>
        </p:txBody>
      </p:sp>
      <p:sp>
        <p:nvSpPr>
          <p:cNvPr id="199687" name="Text Box 7">
            <a:extLst>
              <a:ext uri="{FF2B5EF4-FFF2-40B4-BE49-F238E27FC236}">
                <a16:creationId xmlns:a16="http://schemas.microsoft.com/office/drawing/2014/main" id="{7C319871-86C8-6A9F-C132-BA9D2F0689C0}"/>
              </a:ext>
            </a:extLst>
          </p:cNvPr>
          <p:cNvSpPr txBox="1">
            <a:spLocks noChangeArrowheads="1"/>
          </p:cNvSpPr>
          <p:nvPr/>
        </p:nvSpPr>
        <p:spPr bwMode="auto">
          <a:xfrm>
            <a:off x="5029200" y="838200"/>
            <a:ext cx="4114800" cy="1895475"/>
          </a:xfrm>
          <a:prstGeom prst="rect">
            <a:avLst/>
          </a:prstGeom>
          <a:noFill/>
          <a:ln w="9525">
            <a:noFill/>
            <a:miter lim="800000"/>
            <a:headEnd/>
            <a:tailEnd/>
          </a:ln>
          <a:effectLst/>
        </p:spPr>
        <p:txBody>
          <a:bodyPr lIns="91353" tIns="45676" rIns="91353" bIns="45676">
            <a:spAutoFit/>
          </a:bodyPr>
          <a:lstStyle/>
          <a:p>
            <a:pPr algn="ctr">
              <a:defRPr/>
            </a:pPr>
            <a:r>
              <a:rPr lang="en-US" sz="1000" b="1" dirty="0">
                <a:solidFill>
                  <a:schemeClr val="accent1"/>
                </a:solidFill>
                <a:effectLst>
                  <a:outerShdw blurRad="38100" dist="38100" dir="2700000" algn="tl">
                    <a:srgbClr val="C0C0C0"/>
                  </a:outerShdw>
                </a:effectLst>
              </a:rPr>
              <a:t>RESPONSIBILITY</a:t>
            </a:r>
          </a:p>
          <a:p>
            <a:pPr>
              <a:lnSpc>
                <a:spcPct val="120000"/>
              </a:lnSpc>
              <a:buFontTx/>
              <a:buChar char="•"/>
              <a:defRPr/>
            </a:pPr>
            <a:r>
              <a:rPr lang="en-US" b="1" dirty="0">
                <a:solidFill>
                  <a:srgbClr val="FFFF00"/>
                </a:solidFill>
                <a:effectLst>
                  <a:outerShdw blurRad="38100" dist="38100" dir="2700000" algn="tl">
                    <a:srgbClr val="C0C0C0"/>
                  </a:outerShdw>
                </a:effectLst>
              </a:rPr>
              <a:t>  8 U. S. states</a:t>
            </a:r>
          </a:p>
          <a:p>
            <a:pPr>
              <a:lnSpc>
                <a:spcPct val="120000"/>
              </a:lnSpc>
              <a:buFontTx/>
              <a:buChar char="•"/>
              <a:defRPr/>
            </a:pPr>
            <a:r>
              <a:rPr lang="en-US" b="1" dirty="0">
                <a:solidFill>
                  <a:srgbClr val="FFFF00"/>
                </a:solidFill>
                <a:effectLst>
                  <a:outerShdw blurRad="38100" dist="38100" dir="2700000" algn="tl">
                    <a:srgbClr val="C0C0C0"/>
                  </a:outerShdw>
                </a:effectLst>
              </a:rPr>
              <a:t>  5.4 million boaters</a:t>
            </a:r>
          </a:p>
          <a:p>
            <a:pPr>
              <a:lnSpc>
                <a:spcPct val="120000"/>
              </a:lnSpc>
              <a:buFontTx/>
              <a:buChar char="•"/>
              <a:defRPr/>
            </a:pPr>
            <a:r>
              <a:rPr lang="en-US" b="1" dirty="0">
                <a:solidFill>
                  <a:srgbClr val="FFFF00"/>
                </a:solidFill>
                <a:effectLst>
                  <a:outerShdw blurRad="38100" dist="38100" dir="2700000" algn="tl">
                    <a:srgbClr val="C0C0C0"/>
                  </a:outerShdw>
                </a:effectLst>
              </a:rPr>
              <a:t>  6,700 miles of shoreline</a:t>
            </a:r>
          </a:p>
          <a:p>
            <a:pPr>
              <a:lnSpc>
                <a:spcPct val="120000"/>
              </a:lnSpc>
              <a:buFontTx/>
              <a:buChar char="•"/>
              <a:defRPr/>
            </a:pPr>
            <a:r>
              <a:rPr lang="en-US" b="1" dirty="0">
                <a:solidFill>
                  <a:srgbClr val="FFFF00"/>
                </a:solidFill>
                <a:effectLst>
                  <a:outerShdw blurRad="38100" dist="38100" dir="2700000" algn="tl">
                    <a:srgbClr val="C0C0C0"/>
                  </a:outerShdw>
                </a:effectLst>
              </a:rPr>
              <a:t>  1,500 miles of international border</a:t>
            </a:r>
          </a:p>
          <a:p>
            <a:pPr>
              <a:lnSpc>
                <a:spcPct val="120000"/>
              </a:lnSpc>
              <a:buFontTx/>
              <a:buChar char="•"/>
              <a:defRPr/>
            </a:pPr>
            <a:r>
              <a:rPr lang="en-US" b="1" dirty="0">
                <a:solidFill>
                  <a:srgbClr val="FFFF00"/>
                </a:solidFill>
                <a:effectLst>
                  <a:outerShdw blurRad="38100" dist="38100" dir="2700000" algn="tl">
                    <a:srgbClr val="C0C0C0"/>
                  </a:outerShdw>
                </a:effectLst>
              </a:rPr>
              <a:t>  78 units</a:t>
            </a:r>
          </a:p>
        </p:txBody>
      </p:sp>
      <p:sp>
        <p:nvSpPr>
          <p:cNvPr id="45064" name="Text Box 8">
            <a:extLst>
              <a:ext uri="{FF2B5EF4-FFF2-40B4-BE49-F238E27FC236}">
                <a16:creationId xmlns:a16="http://schemas.microsoft.com/office/drawing/2014/main" id="{5D8AAFE1-9FFB-21FB-0647-AF6F7E1EF59D}"/>
              </a:ext>
            </a:extLst>
          </p:cNvPr>
          <p:cNvSpPr txBox="1">
            <a:spLocks noChangeArrowheads="1"/>
          </p:cNvSpPr>
          <p:nvPr/>
        </p:nvSpPr>
        <p:spPr bwMode="auto">
          <a:xfrm>
            <a:off x="533400" y="4419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400" b="1">
                <a:solidFill>
                  <a:srgbClr val="FFFF00"/>
                </a:solidFill>
              </a:rPr>
              <a:t>Sector Lake Michigan</a:t>
            </a:r>
          </a:p>
        </p:txBody>
      </p:sp>
      <p:sp>
        <p:nvSpPr>
          <p:cNvPr id="199689" name="AutoShape 9">
            <a:extLst>
              <a:ext uri="{FF2B5EF4-FFF2-40B4-BE49-F238E27FC236}">
                <a16:creationId xmlns:a16="http://schemas.microsoft.com/office/drawing/2014/main" id="{C180B7CA-EA89-866F-90D0-206BE53207B3}"/>
              </a:ext>
            </a:extLst>
          </p:cNvPr>
          <p:cNvSpPr>
            <a:spLocks noChangeArrowheads="1"/>
          </p:cNvSpPr>
          <p:nvPr/>
        </p:nvSpPr>
        <p:spPr bwMode="auto">
          <a:xfrm>
            <a:off x="1371600" y="4724400"/>
            <a:ext cx="228600" cy="2286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n-US"/>
          </a:p>
        </p:txBody>
      </p:sp>
      <p:sp>
        <p:nvSpPr>
          <p:cNvPr id="45066" name="Text Box 10">
            <a:extLst>
              <a:ext uri="{FF2B5EF4-FFF2-40B4-BE49-F238E27FC236}">
                <a16:creationId xmlns:a16="http://schemas.microsoft.com/office/drawing/2014/main" id="{B909CF9C-DBC8-79CD-73D9-0F99BC3B2617}"/>
              </a:ext>
            </a:extLst>
          </p:cNvPr>
          <p:cNvSpPr txBox="1">
            <a:spLocks noChangeArrowheads="1"/>
          </p:cNvSpPr>
          <p:nvPr/>
        </p:nvSpPr>
        <p:spPr bwMode="auto">
          <a:xfrm>
            <a:off x="1828800" y="22860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400" b="1">
                <a:solidFill>
                  <a:srgbClr val="FFFF00"/>
                </a:solidFill>
              </a:rPr>
              <a:t>Sector Northern </a:t>
            </a:r>
            <a:r>
              <a:rPr lang="en-US" altLang="en-US" sz="1100" b="1">
                <a:solidFill>
                  <a:srgbClr val="FFFF00"/>
                </a:solidFill>
              </a:rPr>
              <a:t>(Sault Ste. Marie)</a:t>
            </a:r>
          </a:p>
        </p:txBody>
      </p:sp>
      <p:sp>
        <p:nvSpPr>
          <p:cNvPr id="45067" name="Text Box 11">
            <a:extLst>
              <a:ext uri="{FF2B5EF4-FFF2-40B4-BE49-F238E27FC236}">
                <a16:creationId xmlns:a16="http://schemas.microsoft.com/office/drawing/2014/main" id="{452CE012-2495-70A4-549B-7FD02114AA22}"/>
              </a:ext>
            </a:extLst>
          </p:cNvPr>
          <p:cNvSpPr txBox="1">
            <a:spLocks noChangeArrowheads="1"/>
          </p:cNvSpPr>
          <p:nvPr/>
        </p:nvSpPr>
        <p:spPr bwMode="auto">
          <a:xfrm>
            <a:off x="3810000" y="45720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400" b="1">
                <a:solidFill>
                  <a:srgbClr val="FFFF00"/>
                </a:solidFill>
              </a:rPr>
              <a:t>Sector Detroit</a:t>
            </a:r>
          </a:p>
        </p:txBody>
      </p:sp>
      <p:sp>
        <p:nvSpPr>
          <p:cNvPr id="45068" name="Text Box 12">
            <a:extLst>
              <a:ext uri="{FF2B5EF4-FFF2-40B4-BE49-F238E27FC236}">
                <a16:creationId xmlns:a16="http://schemas.microsoft.com/office/drawing/2014/main" id="{894259A5-0F79-8BCF-0B21-5DE8D1FFB507}"/>
              </a:ext>
            </a:extLst>
          </p:cNvPr>
          <p:cNvSpPr txBox="1">
            <a:spLocks noChangeArrowheads="1"/>
          </p:cNvSpPr>
          <p:nvPr/>
        </p:nvSpPr>
        <p:spPr bwMode="auto">
          <a:xfrm>
            <a:off x="6934200" y="4419600"/>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400" b="1">
                <a:solidFill>
                  <a:srgbClr val="FFFF00"/>
                </a:solidFill>
              </a:rPr>
              <a:t>Sector Eastern </a:t>
            </a:r>
            <a:r>
              <a:rPr lang="en-US" altLang="en-US" sz="1100" b="1">
                <a:solidFill>
                  <a:srgbClr val="FFFF00"/>
                </a:solidFill>
              </a:rPr>
              <a:t>(Buffalo)</a:t>
            </a:r>
          </a:p>
        </p:txBody>
      </p:sp>
      <p:sp>
        <p:nvSpPr>
          <p:cNvPr id="199693" name="AutoShape 13">
            <a:extLst>
              <a:ext uri="{FF2B5EF4-FFF2-40B4-BE49-F238E27FC236}">
                <a16:creationId xmlns:a16="http://schemas.microsoft.com/office/drawing/2014/main" id="{31C56976-6EE0-B9EE-0FAE-C1F1D109273C}"/>
              </a:ext>
            </a:extLst>
          </p:cNvPr>
          <p:cNvSpPr>
            <a:spLocks noChangeArrowheads="1"/>
          </p:cNvSpPr>
          <p:nvPr/>
        </p:nvSpPr>
        <p:spPr bwMode="auto">
          <a:xfrm>
            <a:off x="4114800" y="2590800"/>
            <a:ext cx="228600" cy="2286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n-US"/>
          </a:p>
        </p:txBody>
      </p:sp>
      <p:sp>
        <p:nvSpPr>
          <p:cNvPr id="199694" name="AutoShape 14">
            <a:extLst>
              <a:ext uri="{FF2B5EF4-FFF2-40B4-BE49-F238E27FC236}">
                <a16:creationId xmlns:a16="http://schemas.microsoft.com/office/drawing/2014/main" id="{0DCF053F-F4B7-EE6F-6277-1F3B3E0161C7}"/>
              </a:ext>
            </a:extLst>
          </p:cNvPr>
          <p:cNvSpPr>
            <a:spLocks noChangeArrowheads="1"/>
          </p:cNvSpPr>
          <p:nvPr/>
        </p:nvSpPr>
        <p:spPr bwMode="auto">
          <a:xfrm>
            <a:off x="4876800" y="4876800"/>
            <a:ext cx="228600" cy="2286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n-US"/>
          </a:p>
        </p:txBody>
      </p:sp>
      <p:sp>
        <p:nvSpPr>
          <p:cNvPr id="199695" name="AutoShape 15">
            <a:extLst>
              <a:ext uri="{FF2B5EF4-FFF2-40B4-BE49-F238E27FC236}">
                <a16:creationId xmlns:a16="http://schemas.microsoft.com/office/drawing/2014/main" id="{64F064EF-D20F-F7BC-4C92-A51B9CCBE823}"/>
              </a:ext>
            </a:extLst>
          </p:cNvPr>
          <p:cNvSpPr>
            <a:spLocks noChangeArrowheads="1"/>
          </p:cNvSpPr>
          <p:nvPr/>
        </p:nvSpPr>
        <p:spPr bwMode="auto">
          <a:xfrm>
            <a:off x="7620000" y="4648200"/>
            <a:ext cx="228600" cy="2286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n-US"/>
          </a:p>
        </p:txBody>
      </p:sp>
      <p:sp>
        <p:nvSpPr>
          <p:cNvPr id="199696" name="AutoShape 16">
            <a:extLst>
              <a:ext uri="{FF2B5EF4-FFF2-40B4-BE49-F238E27FC236}">
                <a16:creationId xmlns:a16="http://schemas.microsoft.com/office/drawing/2014/main" id="{245F3727-95AC-244D-ADC0-4AF588B05EF8}"/>
              </a:ext>
            </a:extLst>
          </p:cNvPr>
          <p:cNvSpPr>
            <a:spLocks noChangeArrowheads="1"/>
          </p:cNvSpPr>
          <p:nvPr/>
        </p:nvSpPr>
        <p:spPr bwMode="auto">
          <a:xfrm>
            <a:off x="5638800" y="5715000"/>
            <a:ext cx="457200" cy="381000"/>
          </a:xfrm>
          <a:prstGeom prst="star5">
            <a:avLst/>
          </a:prstGeom>
          <a:solidFill>
            <a:srgbClr val="FFFF00"/>
          </a:solidFill>
          <a:ln w="15875">
            <a:solidFill>
              <a:schemeClr val="tx1"/>
            </a:solidFill>
            <a:miter lim="800000"/>
            <a:headEnd/>
            <a:tailEnd/>
          </a:ln>
          <a:effectLst/>
        </p:spPr>
        <p:txBody>
          <a:bodyPr wrap="none" anchor="ctr"/>
          <a:lstStyle/>
          <a:p>
            <a:pPr eaLnBrk="1" hangingPunct="1">
              <a:defRPr/>
            </a:pPr>
            <a:endParaRPr lang="en-US"/>
          </a:p>
        </p:txBody>
      </p:sp>
      <p:sp>
        <p:nvSpPr>
          <p:cNvPr id="45073" name="Text Box 17">
            <a:extLst>
              <a:ext uri="{FF2B5EF4-FFF2-40B4-BE49-F238E27FC236}">
                <a16:creationId xmlns:a16="http://schemas.microsoft.com/office/drawing/2014/main" id="{7C15FE2E-60BE-B53A-DCE1-E79EB10BD56A}"/>
              </a:ext>
            </a:extLst>
          </p:cNvPr>
          <p:cNvSpPr txBox="1">
            <a:spLocks noChangeArrowheads="1"/>
          </p:cNvSpPr>
          <p:nvPr/>
        </p:nvSpPr>
        <p:spPr bwMode="auto">
          <a:xfrm>
            <a:off x="4800600" y="5410200"/>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600" b="1">
                <a:solidFill>
                  <a:srgbClr val="FFFF00"/>
                </a:solidFill>
              </a:rPr>
              <a:t>Ninth District Offices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7B58E8-6440-4DED-5D5A-155CE1928401}"/>
              </a:ext>
            </a:extLst>
          </p:cNvPr>
          <p:cNvSpPr>
            <a:spLocks noGrp="1"/>
          </p:cNvSpPr>
          <p:nvPr>
            <p:ph idx="1"/>
          </p:nvPr>
        </p:nvSpPr>
        <p:spPr>
          <a:xfrm>
            <a:off x="184851" y="4656747"/>
            <a:ext cx="8774297" cy="4937078"/>
          </a:xfrm>
        </p:spPr>
        <p:txBody>
          <a:bodyPr>
            <a:normAutofit/>
          </a:bodyPr>
          <a:lstStyle/>
          <a:p>
            <a:pPr marL="0" indent="0" algn="just">
              <a:buNone/>
            </a:pPr>
            <a:r>
              <a:rPr lang="en-US" sz="3200" dirty="0">
                <a:solidFill>
                  <a:schemeClr val="bg1"/>
                </a:solidFill>
                <a:latin typeface="Lato" panose="020F0502020204030203" pitchFamily="34" charset="0"/>
              </a:rPr>
              <a:t>Established in 1955 by the CAN/U.S. Convention on Great Lakes Fisheries. The commission coordinates fisheries research, controls the invasive sea lamprey, and facilitates cooperative fishery mgmt.</a:t>
            </a:r>
            <a:endParaRPr lang="en-US" sz="3200" dirty="0">
              <a:solidFill>
                <a:schemeClr val="bg1"/>
              </a:solidFill>
            </a:endParaRPr>
          </a:p>
        </p:txBody>
      </p:sp>
      <p:pic>
        <p:nvPicPr>
          <p:cNvPr id="5" name="Picture 4">
            <a:extLst>
              <a:ext uri="{FF2B5EF4-FFF2-40B4-BE49-F238E27FC236}">
                <a16:creationId xmlns:a16="http://schemas.microsoft.com/office/drawing/2014/main" id="{C85F1E1F-4283-9782-D542-E592ACFE7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938" y="832626"/>
            <a:ext cx="3824121" cy="3824121"/>
          </a:xfrm>
          <a:prstGeom prst="rect">
            <a:avLst/>
          </a:prstGeom>
        </p:spPr>
      </p:pic>
      <p:sp>
        <p:nvSpPr>
          <p:cNvPr id="2" name="TextBox 1">
            <a:extLst>
              <a:ext uri="{FF2B5EF4-FFF2-40B4-BE49-F238E27FC236}">
                <a16:creationId xmlns:a16="http://schemas.microsoft.com/office/drawing/2014/main" id="{85FC0C95-4E94-81D7-1DD2-DD0BCD5E7E1B}"/>
              </a:ext>
            </a:extLst>
          </p:cNvPr>
          <p:cNvSpPr txBox="1"/>
          <p:nvPr/>
        </p:nvSpPr>
        <p:spPr>
          <a:xfrm>
            <a:off x="0" y="349348"/>
            <a:ext cx="3981158" cy="584775"/>
          </a:xfrm>
          <a:prstGeom prst="rect">
            <a:avLst/>
          </a:prstGeom>
          <a:solidFill>
            <a:srgbClr val="F6611E">
              <a:alpha val="78000"/>
            </a:srgbClr>
          </a:solidFill>
          <a:effectLst>
            <a:outerShdw blurRad="50800" dist="38100" dir="5400000" algn="t" rotWithShape="0">
              <a:prstClr val="black">
                <a:alpha val="40000"/>
              </a:prstClr>
            </a:outerShdw>
            <a:softEdge rad="25400"/>
          </a:effectLst>
        </p:spPr>
        <p:txBody>
          <a:bodyPr wrap="square" rtlCol="0">
            <a:spAutoFit/>
          </a:bodyPr>
          <a:lstStyle/>
          <a:p>
            <a:r>
              <a:rPr lang="en-US" sz="3200" dirty="0">
                <a:solidFill>
                  <a:schemeClr val="bg1"/>
                </a:solidFill>
                <a:latin typeface="Perpetua" panose="02020502060401020303" pitchFamily="18" charset="0"/>
              </a:rPr>
              <a:t>Great Lakes Cooperation</a:t>
            </a:r>
          </a:p>
        </p:txBody>
      </p:sp>
    </p:spTree>
    <p:extLst>
      <p:ext uri="{BB962C8B-B14F-4D97-AF65-F5344CB8AC3E}">
        <p14:creationId xmlns:p14="http://schemas.microsoft.com/office/powerpoint/2010/main" val="412307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679FB6-501A-A562-79B5-4C82B2736447}"/>
              </a:ext>
            </a:extLst>
          </p:cNvPr>
          <p:cNvPicPr>
            <a:picLocks noGrp="1" noChangeAspect="1"/>
          </p:cNvPicPr>
          <p:nvPr>
            <p:ph idx="1"/>
          </p:nvPr>
        </p:nvPicPr>
        <p:blipFill rotWithShape="1">
          <a:blip r:embed="rId3"/>
          <a:srcRect r="45674"/>
          <a:stretch/>
        </p:blipFill>
        <p:spPr>
          <a:xfrm>
            <a:off x="0" y="934123"/>
            <a:ext cx="9210684" cy="5425440"/>
          </a:xfrm>
        </p:spPr>
      </p:pic>
      <p:sp>
        <p:nvSpPr>
          <p:cNvPr id="3" name="TextBox 2">
            <a:extLst>
              <a:ext uri="{FF2B5EF4-FFF2-40B4-BE49-F238E27FC236}">
                <a16:creationId xmlns:a16="http://schemas.microsoft.com/office/drawing/2014/main" id="{5682A8B1-48D1-CD38-D5A3-482CD1723AFE}"/>
              </a:ext>
            </a:extLst>
          </p:cNvPr>
          <p:cNvSpPr txBox="1"/>
          <p:nvPr/>
        </p:nvSpPr>
        <p:spPr>
          <a:xfrm>
            <a:off x="-1" y="349348"/>
            <a:ext cx="5866229" cy="584775"/>
          </a:xfrm>
          <a:prstGeom prst="rect">
            <a:avLst/>
          </a:prstGeom>
          <a:solidFill>
            <a:srgbClr val="F6611E">
              <a:alpha val="78000"/>
            </a:srgbClr>
          </a:solidFill>
          <a:effectLst>
            <a:outerShdw blurRad="50800" dist="38100" dir="5400000" algn="t" rotWithShape="0">
              <a:prstClr val="black">
                <a:alpha val="40000"/>
              </a:prstClr>
            </a:outerShdw>
            <a:softEdge rad="25400"/>
          </a:effectLst>
        </p:spPr>
        <p:txBody>
          <a:bodyPr wrap="square" rtlCol="0">
            <a:spAutoFit/>
          </a:bodyPr>
          <a:lstStyle/>
          <a:p>
            <a:r>
              <a:rPr lang="en-US" sz="3200" dirty="0">
                <a:solidFill>
                  <a:schemeClr val="bg1"/>
                </a:solidFill>
                <a:latin typeface="Perpetua" panose="02020502060401020303" pitchFamily="18" charset="0"/>
              </a:rPr>
              <a:t>Great Lakes Commercial Fishing Fleet</a:t>
            </a:r>
          </a:p>
        </p:txBody>
      </p:sp>
      <p:sp>
        <p:nvSpPr>
          <p:cNvPr id="4" name="TextBox 3">
            <a:extLst>
              <a:ext uri="{FF2B5EF4-FFF2-40B4-BE49-F238E27FC236}">
                <a16:creationId xmlns:a16="http://schemas.microsoft.com/office/drawing/2014/main" id="{F624B970-0D38-3C3B-069E-5A776BD50DBD}"/>
              </a:ext>
            </a:extLst>
          </p:cNvPr>
          <p:cNvSpPr txBox="1"/>
          <p:nvPr/>
        </p:nvSpPr>
        <p:spPr>
          <a:xfrm>
            <a:off x="472966" y="1261241"/>
            <a:ext cx="714703" cy="441435"/>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421CCE5D-0085-8719-8819-8E7EF30221C7}"/>
              </a:ext>
            </a:extLst>
          </p:cNvPr>
          <p:cNvSpPr txBox="1"/>
          <p:nvPr/>
        </p:nvSpPr>
        <p:spPr>
          <a:xfrm>
            <a:off x="241738" y="1138921"/>
            <a:ext cx="1030014" cy="584775"/>
          </a:xfrm>
          <a:prstGeom prst="rect">
            <a:avLst/>
          </a:prstGeom>
          <a:noFill/>
        </p:spPr>
        <p:txBody>
          <a:bodyPr wrap="square" rtlCol="0">
            <a:spAutoFit/>
          </a:bodyPr>
          <a:lstStyle/>
          <a:p>
            <a:r>
              <a:rPr lang="en-US" sz="3200" dirty="0"/>
              <a:t>2024</a:t>
            </a:r>
          </a:p>
        </p:txBody>
      </p:sp>
    </p:spTree>
    <p:extLst>
      <p:ext uri="{BB962C8B-B14F-4D97-AF65-F5344CB8AC3E}">
        <p14:creationId xmlns:p14="http://schemas.microsoft.com/office/powerpoint/2010/main" val="24060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F635B8-9C49-929A-E954-B78CDDF779F3}"/>
              </a:ext>
            </a:extLst>
          </p:cNvPr>
          <p:cNvSpPr txBox="1"/>
          <p:nvPr/>
        </p:nvSpPr>
        <p:spPr>
          <a:xfrm>
            <a:off x="0" y="152400"/>
            <a:ext cx="1856935" cy="584775"/>
          </a:xfrm>
          <a:prstGeom prst="rect">
            <a:avLst/>
          </a:prstGeom>
          <a:solidFill>
            <a:srgbClr val="F6611E">
              <a:alpha val="78000"/>
            </a:srgbClr>
          </a:solidFill>
          <a:effectLst>
            <a:outerShdw blurRad="50800" dist="38100" dir="5400000" algn="t" rotWithShape="0">
              <a:prstClr val="black">
                <a:alpha val="40000"/>
              </a:prstClr>
            </a:outerShdw>
            <a:softEdge rad="25400"/>
          </a:effectLst>
        </p:spPr>
        <p:txBody>
          <a:bodyPr wrap="square" rtlCol="0">
            <a:spAutoFit/>
          </a:bodyPr>
          <a:lstStyle/>
          <a:p>
            <a:r>
              <a:rPr lang="en-US" sz="3200" dirty="0">
                <a:solidFill>
                  <a:schemeClr val="bg1"/>
                </a:solidFill>
                <a:latin typeface="Perpetua" panose="02020502060401020303" pitchFamily="18" charset="0"/>
              </a:rPr>
              <a:t>Questions?</a:t>
            </a:r>
          </a:p>
        </p:txBody>
      </p:sp>
      <p:sp>
        <p:nvSpPr>
          <p:cNvPr id="2" name="Content Placeholder 1">
            <a:extLst>
              <a:ext uri="{FF2B5EF4-FFF2-40B4-BE49-F238E27FC236}">
                <a16:creationId xmlns:a16="http://schemas.microsoft.com/office/drawing/2014/main" id="{9F5049CC-1D1B-F8A7-BBFB-CA0488E48B5C}"/>
              </a:ext>
            </a:extLst>
          </p:cNvPr>
          <p:cNvSpPr>
            <a:spLocks noGrp="1"/>
          </p:cNvSpPr>
          <p:nvPr>
            <p:ph idx="1"/>
          </p:nvPr>
        </p:nvSpPr>
        <p:spPr>
          <a:xfrm>
            <a:off x="1206602" y="3049734"/>
            <a:ext cx="6730795" cy="3793510"/>
          </a:xfrm>
          <a:solidFill>
            <a:schemeClr val="bg1"/>
          </a:solidFill>
          <a:ln>
            <a:solidFill>
              <a:srgbClr val="000000"/>
            </a:solidFill>
          </a:ln>
        </p:spPr>
        <p:txBody>
          <a:bodyPr>
            <a:normAutofit/>
          </a:bodyPr>
          <a:lstStyle/>
          <a:p>
            <a:pPr marL="0" indent="0">
              <a:buNone/>
            </a:pPr>
            <a:r>
              <a:rPr lang="en-US" b="1" dirty="0"/>
              <a:t>CDR Nicole Auth</a:t>
            </a:r>
          </a:p>
          <a:p>
            <a:pPr marL="0" indent="0">
              <a:buNone/>
            </a:pPr>
            <a:r>
              <a:rPr lang="en-US" dirty="0"/>
              <a:t>D9 Inspections &amp; Investigations Branch </a:t>
            </a:r>
          </a:p>
          <a:p>
            <a:pPr marL="0" indent="0">
              <a:buNone/>
            </a:pPr>
            <a:r>
              <a:rPr lang="en-US" dirty="0">
                <a:hlinkClick r:id="rId3"/>
              </a:rPr>
              <a:t>Nicole.D.Auth@uscg.mil</a:t>
            </a:r>
            <a:r>
              <a:rPr lang="en-US" dirty="0"/>
              <a:t> (216) 645-9481</a:t>
            </a:r>
          </a:p>
          <a:p>
            <a:pPr marL="0" indent="0">
              <a:buNone/>
            </a:pPr>
            <a:endParaRPr lang="en-US" dirty="0"/>
          </a:p>
          <a:p>
            <a:pPr marL="0" indent="0">
              <a:buNone/>
            </a:pPr>
            <a:r>
              <a:rPr lang="en-US" b="1" dirty="0"/>
              <a:t>Mr. Mark Bobal</a:t>
            </a:r>
          </a:p>
          <a:p>
            <a:pPr marL="0" indent="0">
              <a:buNone/>
            </a:pPr>
            <a:r>
              <a:rPr lang="en-US" dirty="0"/>
              <a:t>D9 CFVS &amp; Passenger Vessel Safety Specialist </a:t>
            </a:r>
          </a:p>
          <a:p>
            <a:pPr marL="0" indent="0">
              <a:buNone/>
            </a:pPr>
            <a:r>
              <a:rPr lang="en-US" dirty="0">
                <a:hlinkClick r:id="rId4"/>
              </a:rPr>
              <a:t>Mark.D.Bobal@uscg.mil</a:t>
            </a:r>
            <a:r>
              <a:rPr lang="en-US" dirty="0"/>
              <a:t> (216) 902-6052</a:t>
            </a:r>
          </a:p>
          <a:p>
            <a:pPr marL="0" indent="0">
              <a:buNone/>
            </a:pPr>
            <a:endParaRPr lang="en-US" dirty="0"/>
          </a:p>
        </p:txBody>
      </p:sp>
      <p:pic>
        <p:nvPicPr>
          <p:cNvPr id="4" name="Picture 3">
            <a:extLst>
              <a:ext uri="{FF2B5EF4-FFF2-40B4-BE49-F238E27FC236}">
                <a16:creationId xmlns:a16="http://schemas.microsoft.com/office/drawing/2014/main" id="{5C13C3EE-32D1-AB67-E13E-5B2E98F062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8320" y="750409"/>
            <a:ext cx="3123842" cy="2299325"/>
          </a:xfrm>
          <a:prstGeom prst="rect">
            <a:avLst/>
          </a:prstGeom>
        </p:spPr>
      </p:pic>
    </p:spTree>
    <p:extLst>
      <p:ext uri="{BB962C8B-B14F-4D97-AF65-F5344CB8AC3E}">
        <p14:creationId xmlns:p14="http://schemas.microsoft.com/office/powerpoint/2010/main" val="30887596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4BFC5F5ECD5748BF8FF16FBD2F79C0" ma:contentTypeVersion="6" ma:contentTypeDescription="Create a new document." ma:contentTypeScope="" ma:versionID="49431d950a24bcd504a415a4a2d68cbd">
  <xsd:schema xmlns:xsd="http://www.w3.org/2001/XMLSchema" xmlns:xs="http://www.w3.org/2001/XMLSchema" xmlns:p="http://schemas.microsoft.com/office/2006/metadata/properties" xmlns:ns2="63851890-fe38-4e48-be11-61098057652e" xmlns:ns3="a437fcbb-dcbb-4d48-bdff-bfab6180e455" targetNamespace="http://schemas.microsoft.com/office/2006/metadata/properties" ma:root="true" ma:fieldsID="df642c9d86fbc3ea2a8ca01a6698e3b9" ns2:_="" ns3:_="">
    <xsd:import namespace="63851890-fe38-4e48-be11-61098057652e"/>
    <xsd:import namespace="a437fcbb-dcbb-4d48-bdff-bfab6180e45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51890-fe38-4e48-be11-6109805765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37fcbb-dcbb-4d48-bdff-bfab6180e45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4A3746-5086-4676-8D79-E503B38EDEDD}">
  <ds:schemaRefs>
    <ds:schemaRef ds:uri="http://schemas.microsoft.com/sharepoint/v3/contenttype/forms"/>
  </ds:schemaRefs>
</ds:datastoreItem>
</file>

<file path=customXml/itemProps2.xml><?xml version="1.0" encoding="utf-8"?>
<ds:datastoreItem xmlns:ds="http://schemas.openxmlformats.org/officeDocument/2006/customXml" ds:itemID="{1CD876B5-6E5C-4036-93D4-283920A6658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B851820-E2B2-4B98-A08C-8B993D02598A}"/>
</file>

<file path=docProps/app.xml><?xml version="1.0" encoding="utf-8"?>
<Properties xmlns="http://schemas.openxmlformats.org/officeDocument/2006/extended-properties" xmlns:vt="http://schemas.openxmlformats.org/officeDocument/2006/docPropsVTypes">
  <Template>Office Theme 2013 - 2022</Template>
  <TotalTime>894</TotalTime>
  <Words>496</Words>
  <Application>Microsoft Office PowerPoint</Application>
  <PresentationFormat>On-screen Show (4:3)</PresentationFormat>
  <Paragraphs>52</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Century Gothic</vt:lpstr>
      <vt:lpstr>Lato</vt:lpstr>
      <vt:lpstr>Perpetua</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Carole Bobal</dc:creator>
  <cp:lastModifiedBy>Bobal, Mark D CIV USCG D9 (USA)</cp:lastModifiedBy>
  <cp:revision>10</cp:revision>
  <dcterms:created xsi:type="dcterms:W3CDTF">2023-05-04T16:41:25Z</dcterms:created>
  <dcterms:modified xsi:type="dcterms:W3CDTF">2024-03-25T17:02:37Z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0x010100534BFC5F5ECD5748BF8FF16FBD2F79C0</vt:lpwstr>
  </property>
</Properties>
</file>